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sldIdLst>
    <p:sldId id="272" r:id="rId3"/>
    <p:sldId id="273" r:id="rId4"/>
    <p:sldId id="274" r:id="rId5"/>
    <p:sldId id="275" r:id="rId6"/>
    <p:sldId id="276" r:id="rId7"/>
    <p:sldId id="277" r:id="rId8"/>
    <p:sldId id="278" r:id="rId9"/>
    <p:sldId id="262" r:id="rId10"/>
    <p:sldId id="263" r:id="rId11"/>
    <p:sldId id="264" r:id="rId12"/>
    <p:sldId id="260" r:id="rId13"/>
    <p:sldId id="257" r:id="rId14"/>
    <p:sldId id="258" r:id="rId15"/>
    <p:sldId id="259" r:id="rId16"/>
    <p:sldId id="261" r:id="rId17"/>
    <p:sldId id="265" r:id="rId18"/>
    <p:sldId id="266" r:id="rId19"/>
    <p:sldId id="267" r:id="rId20"/>
    <p:sldId id="268" r:id="rId21"/>
    <p:sldId id="269" r:id="rId22"/>
    <p:sldId id="270" r:id="rId23"/>
    <p:sldId id="279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FF00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45" autoAdjust="0"/>
    <p:restoredTop sz="94660"/>
  </p:normalViewPr>
  <p:slideViewPr>
    <p:cSldViewPr snapToGrid="0">
      <p:cViewPr varScale="1">
        <p:scale>
          <a:sx n="43" d="100"/>
          <a:sy n="43" d="100"/>
        </p:scale>
        <p:origin x="124" y="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ppt cover-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70400" y="3276600"/>
            <a:ext cx="6502400" cy="1447800"/>
          </a:xfrm>
        </p:spPr>
        <p:txBody>
          <a:bodyPr anchor="t">
            <a:normAutofit/>
          </a:bodyPr>
          <a:lstStyle>
            <a:lvl1pPr algn="l">
              <a:defRPr sz="3000" cap="small" baseline="0">
                <a:latin typeface="Palatino Linotype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7801755"/>
      </p:ext>
    </p:extLst>
  </p:cSld>
  <p:clrMapOvr>
    <a:masterClrMapping/>
  </p:clrMapOvr>
  <p:transition spd="slow"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age Right-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new_IDHS_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6301" y="1"/>
            <a:ext cx="1155700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 descr="StateWorksLogo_Black.gif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25" t="20836" r="7423" b="16655"/>
          <a:stretch>
            <a:fillRect/>
          </a:stretch>
        </p:blipFill>
        <p:spPr bwMode="auto">
          <a:xfrm>
            <a:off x="101600" y="6400800"/>
            <a:ext cx="1219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latin typeface="Palatino Linotype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Palatino Linotype" pitchFamily="18" charset="0"/>
              </a:defRPr>
            </a:lvl1pPr>
            <a:lvl2pPr>
              <a:defRPr>
                <a:latin typeface="Palatino Linotype" pitchFamily="18" charset="0"/>
              </a:defRPr>
            </a:lvl2pPr>
            <a:lvl3pPr>
              <a:defRPr>
                <a:latin typeface="Palatino Linotype" pitchFamily="18" charset="0"/>
              </a:defRPr>
            </a:lvl3pPr>
            <a:lvl4pPr>
              <a:defRPr>
                <a:latin typeface="Palatino Linotype" pitchFamily="18" charset="0"/>
              </a:defRPr>
            </a:lvl4pPr>
            <a:lvl5pPr>
              <a:defRPr>
                <a:latin typeface="Palatino Linotype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785784"/>
      </p:ext>
    </p:extLst>
  </p:cSld>
  <p:clrMapOvr>
    <a:masterClrMapping/>
  </p:clrMapOvr>
  <p:transition spd="slow"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004E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pic>
        <p:nvPicPr>
          <p:cNvPr id="5" name="Picture 5" descr="new_IDHS_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2067" y="1724026"/>
            <a:ext cx="2827867" cy="211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10"/>
          <p:cNvGrpSpPr>
            <a:grpSpLocks/>
          </p:cNvGrpSpPr>
          <p:nvPr userDrawn="1"/>
        </p:nvGrpSpPr>
        <p:grpSpPr bwMode="auto">
          <a:xfrm>
            <a:off x="203200" y="5791200"/>
            <a:ext cx="11734800" cy="876300"/>
            <a:chOff x="152400" y="5791200"/>
            <a:chExt cx="8801100" cy="876538"/>
          </a:xfrm>
        </p:grpSpPr>
        <p:cxnSp>
          <p:nvCxnSpPr>
            <p:cNvPr id="7" name="Straight Connector 6"/>
            <p:cNvCxnSpPr/>
            <p:nvPr userDrawn="1"/>
          </p:nvCxnSpPr>
          <p:spPr>
            <a:xfrm>
              <a:off x="190500" y="5791200"/>
              <a:ext cx="8763000" cy="0"/>
            </a:xfrm>
            <a:prstGeom prst="line">
              <a:avLst/>
            </a:prstGeom>
            <a:ln w="12700">
              <a:solidFill>
                <a:srgbClr val="FFCC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 userDrawn="1"/>
          </p:nvSpPr>
          <p:spPr>
            <a:xfrm>
              <a:off x="152400" y="5867421"/>
              <a:ext cx="5257800" cy="80031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800" cap="small" dirty="0">
                  <a:solidFill>
                    <a:prstClr val="white"/>
                  </a:solidFill>
                  <a:latin typeface="Palatino Linotype" pitchFamily="18" charset="0"/>
                  <a:cs typeface="Arial" charset="0"/>
                </a:rPr>
                <a:t>Indiana Department of Homeland Security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i="1" dirty="0">
                  <a:solidFill>
                    <a:prstClr val="white"/>
                  </a:solidFill>
                  <a:latin typeface="Palatino Linotype" pitchFamily="18" charset="0"/>
                  <a:cs typeface="Arial" charset="0"/>
                </a:rPr>
                <a:t>302 West Washington Street Room E208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i="1" dirty="0">
                  <a:solidFill>
                    <a:prstClr val="white"/>
                  </a:solidFill>
                  <a:latin typeface="Palatino Linotype" pitchFamily="18" charset="0"/>
                  <a:cs typeface="Arial" charset="0"/>
                </a:rPr>
                <a:t>Indianapolis, IN 46204</a:t>
              </a:r>
            </a:p>
          </p:txBody>
        </p:sp>
      </p:grpSp>
      <p:pic>
        <p:nvPicPr>
          <p:cNvPr id="9" name="Picture 11" descr="INStateWorksLogo_Horz_Yellow.gif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5638801"/>
            <a:ext cx="3439584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0" y="4724400"/>
            <a:ext cx="12192000" cy="762000"/>
          </a:xfrm>
        </p:spPr>
        <p:txBody>
          <a:bodyPr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1"/>
          </p:nvPr>
        </p:nvSpPr>
        <p:spPr>
          <a:xfrm>
            <a:off x="0" y="457200"/>
            <a:ext cx="12192000" cy="762000"/>
          </a:xfrm>
        </p:spPr>
        <p:txBody>
          <a:bodyPr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1410583"/>
      </p:ext>
    </p:extLst>
  </p:cSld>
  <p:clrMapOvr>
    <a:masterClrMapping/>
  </p:clrMapOvr>
  <p:transition spd="slow"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3777754"/>
      </p:ext>
    </p:extLst>
  </p:cSld>
  <p:clrMapOvr>
    <a:masterClrMapping/>
  </p:clrMapOvr>
  <p:transition spd="slow"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700811"/>
      </p:ext>
    </p:extLst>
  </p:cSld>
  <p:clrMapOvr>
    <a:masterClrMapping/>
  </p:clrMapOvr>
  <p:transition spd="slow"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750985"/>
      </p:ext>
    </p:extLst>
  </p:cSld>
  <p:clrMapOvr>
    <a:masterClrMapping/>
  </p:clrMapOvr>
  <p:transition spd="slow"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111618"/>
      </p:ext>
    </p:extLst>
  </p:cSld>
  <p:clrMapOvr>
    <a:masterClrMapping/>
  </p:clrMapOvr>
  <p:transition spd="slow"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242312"/>
      </p:ext>
    </p:extLst>
  </p:cSld>
  <p:clrMapOvr>
    <a:masterClrMapping/>
  </p:clrMapOvr>
  <p:transition spd="slow"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7091186"/>
      </p:ext>
    </p:extLst>
  </p:cSld>
  <p:clrMapOvr>
    <a:masterClrMapping/>
  </p:clrMapOvr>
  <p:transition spd="slow"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37219757"/>
      </p:ext>
    </p:extLst>
  </p:cSld>
  <p:clrMapOvr>
    <a:masterClrMapping/>
  </p:clrMapOvr>
  <p:transition spd="slow"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18972"/>
      </p:ext>
    </p:extLst>
  </p:cSld>
  <p:clrMapOvr>
    <a:masterClrMapping/>
  </p:clrMapOvr>
  <p:transition spd="slow">
    <p:push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age Righ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StateWorksLogo_Black.gif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5" t="13225" r="20836" b="7423"/>
          <a:stretch>
            <a:fillRect/>
          </a:stretch>
        </p:blipFill>
        <p:spPr bwMode="auto">
          <a:xfrm>
            <a:off x="101600" y="76200"/>
            <a:ext cx="609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537142"/>
      </p:ext>
    </p:extLst>
  </p:cSld>
  <p:clrMapOvr>
    <a:masterClrMapping/>
  </p:clrMapOvr>
  <p:transition spd="slow">
    <p:push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ppt cover-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70400" y="3276600"/>
            <a:ext cx="6502400" cy="1447800"/>
          </a:xfrm>
        </p:spPr>
        <p:txBody>
          <a:bodyPr anchor="t">
            <a:normAutofit/>
          </a:bodyPr>
          <a:lstStyle>
            <a:lvl1pPr algn="l">
              <a:defRPr sz="3000" cap="small" baseline="0">
                <a:latin typeface="Palatino Linotype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336401"/>
      </p:ext>
    </p:extLst>
  </p:cSld>
  <p:clrMapOvr>
    <a:masterClrMapping/>
  </p:clrMapOvr>
  <p:transition spd="slow">
    <p:push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age Right-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new_IDHS_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6301" y="1"/>
            <a:ext cx="1155700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 descr="StateWorksLogo_Black.gif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25" t="20836" r="7423" b="16655"/>
          <a:stretch>
            <a:fillRect/>
          </a:stretch>
        </p:blipFill>
        <p:spPr bwMode="auto">
          <a:xfrm>
            <a:off x="101600" y="6400800"/>
            <a:ext cx="1219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latin typeface="Palatino Linotype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Palatino Linotype" pitchFamily="18" charset="0"/>
              </a:defRPr>
            </a:lvl1pPr>
            <a:lvl2pPr>
              <a:defRPr>
                <a:latin typeface="Palatino Linotype" pitchFamily="18" charset="0"/>
              </a:defRPr>
            </a:lvl2pPr>
            <a:lvl3pPr>
              <a:defRPr>
                <a:latin typeface="Palatino Linotype" pitchFamily="18" charset="0"/>
              </a:defRPr>
            </a:lvl3pPr>
            <a:lvl4pPr>
              <a:defRPr>
                <a:latin typeface="Palatino Linotype" pitchFamily="18" charset="0"/>
              </a:defRPr>
            </a:lvl4pPr>
            <a:lvl5pPr>
              <a:defRPr>
                <a:latin typeface="Palatino Linotype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063652"/>
      </p:ext>
    </p:extLst>
  </p:cSld>
  <p:clrMapOvr>
    <a:masterClrMapping/>
  </p:clrMapOvr>
  <p:transition spd="slow">
    <p:push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004E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pic>
        <p:nvPicPr>
          <p:cNvPr id="5" name="Picture 5" descr="new_IDHS_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2067" y="1724026"/>
            <a:ext cx="2827867" cy="211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10"/>
          <p:cNvGrpSpPr>
            <a:grpSpLocks/>
          </p:cNvGrpSpPr>
          <p:nvPr userDrawn="1"/>
        </p:nvGrpSpPr>
        <p:grpSpPr bwMode="auto">
          <a:xfrm>
            <a:off x="203200" y="5791200"/>
            <a:ext cx="11734800" cy="876300"/>
            <a:chOff x="152400" y="5791200"/>
            <a:chExt cx="8801100" cy="876538"/>
          </a:xfrm>
        </p:grpSpPr>
        <p:cxnSp>
          <p:nvCxnSpPr>
            <p:cNvPr id="7" name="Straight Connector 6"/>
            <p:cNvCxnSpPr/>
            <p:nvPr userDrawn="1"/>
          </p:nvCxnSpPr>
          <p:spPr>
            <a:xfrm>
              <a:off x="190500" y="5791200"/>
              <a:ext cx="8763000" cy="0"/>
            </a:xfrm>
            <a:prstGeom prst="line">
              <a:avLst/>
            </a:prstGeom>
            <a:ln w="12700">
              <a:solidFill>
                <a:srgbClr val="FFCC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 userDrawn="1"/>
          </p:nvSpPr>
          <p:spPr>
            <a:xfrm>
              <a:off x="152400" y="5867421"/>
              <a:ext cx="5257800" cy="80031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800" cap="small" dirty="0">
                  <a:solidFill>
                    <a:prstClr val="white"/>
                  </a:solidFill>
                  <a:latin typeface="Palatino Linotype" pitchFamily="18" charset="0"/>
                  <a:cs typeface="Arial" charset="0"/>
                </a:rPr>
                <a:t>Indiana Department of Homeland Security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i="1" dirty="0">
                  <a:solidFill>
                    <a:prstClr val="white"/>
                  </a:solidFill>
                  <a:latin typeface="Palatino Linotype" pitchFamily="18" charset="0"/>
                  <a:cs typeface="Arial" charset="0"/>
                </a:rPr>
                <a:t>302 West Washington Street Room E208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i="1" dirty="0">
                  <a:solidFill>
                    <a:prstClr val="white"/>
                  </a:solidFill>
                  <a:latin typeface="Palatino Linotype" pitchFamily="18" charset="0"/>
                  <a:cs typeface="Arial" charset="0"/>
                </a:rPr>
                <a:t>Indianapolis, IN 46204</a:t>
              </a:r>
            </a:p>
          </p:txBody>
        </p:sp>
      </p:grpSp>
      <p:pic>
        <p:nvPicPr>
          <p:cNvPr id="9" name="Picture 11" descr="INStateWorksLogo_Horz_Yellow.gif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5638801"/>
            <a:ext cx="3439584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0" y="4724400"/>
            <a:ext cx="12192000" cy="762000"/>
          </a:xfrm>
        </p:spPr>
        <p:txBody>
          <a:bodyPr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1"/>
          </p:nvPr>
        </p:nvSpPr>
        <p:spPr>
          <a:xfrm>
            <a:off x="0" y="457200"/>
            <a:ext cx="12192000" cy="762000"/>
          </a:xfrm>
        </p:spPr>
        <p:txBody>
          <a:bodyPr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74473099"/>
      </p:ext>
    </p:extLst>
  </p:cSld>
  <p:clrMapOvr>
    <a:masterClrMapping/>
  </p:clrMapOvr>
  <p:transition spd="slow">
    <p:push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82909497"/>
      </p:ext>
    </p:extLst>
  </p:cSld>
  <p:clrMapOvr>
    <a:masterClrMapping/>
  </p:clrMapOvr>
  <p:transition spd="slow">
    <p:push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069079"/>
      </p:ext>
    </p:extLst>
  </p:cSld>
  <p:clrMapOvr>
    <a:masterClrMapping/>
  </p:clrMapOvr>
  <p:transition spd="slow">
    <p:push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192057"/>
      </p:ext>
    </p:extLst>
  </p:cSld>
  <p:clrMapOvr>
    <a:masterClrMapping/>
  </p:clrMapOvr>
  <p:transition spd="slow">
    <p:push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530514"/>
      </p:ext>
    </p:extLst>
  </p:cSld>
  <p:clrMapOvr>
    <a:masterClrMapping/>
  </p:clrMapOvr>
  <p:transition spd="slow">
    <p:push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081598"/>
      </p:ext>
    </p:extLst>
  </p:cSld>
  <p:clrMapOvr>
    <a:masterClrMapping/>
  </p:clrMapOvr>
  <p:transition spd="slow">
    <p:push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0804764"/>
      </p:ext>
    </p:extLst>
  </p:cSld>
  <p:clrMapOvr>
    <a:masterClrMapping/>
  </p:clrMapOvr>
  <p:transition spd="slow">
    <p:push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84941202"/>
      </p:ext>
    </p:extLst>
  </p:cSld>
  <p:clrMapOvr>
    <a:masterClrMapping/>
  </p:clrMapOvr>
  <p:transition spd="slow">
    <p:push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770523"/>
      </p:ext>
    </p:extLst>
  </p:cSld>
  <p:clrMapOvr>
    <a:masterClrMapping/>
  </p:clrMapOvr>
  <p:transition spd="slow">
    <p:push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age Right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StateWorksLogo_Black.gif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5" t="13225" r="20836" b="7423"/>
          <a:stretch>
            <a:fillRect/>
          </a:stretch>
        </p:blipFill>
        <p:spPr bwMode="auto">
          <a:xfrm>
            <a:off x="101600" y="76200"/>
            <a:ext cx="609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751971"/>
      </p:ext>
    </p:extLst>
  </p:cSld>
  <p:clrMapOvr>
    <a:masterClrMapping/>
  </p:clrMapOvr>
  <p:transition spd="slow"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5" descr="Page Right-01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pic>
        <p:nvPicPr>
          <p:cNvPr id="1029" name="Picture 5" descr="new_IDHS_logo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6301" y="1"/>
            <a:ext cx="1155700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5" descr="StateWorksLogo_Black.gif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25" t="20836" r="7423" b="16655"/>
          <a:stretch>
            <a:fillRect/>
          </a:stretch>
        </p:blipFill>
        <p:spPr bwMode="auto">
          <a:xfrm>
            <a:off x="101600" y="6400800"/>
            <a:ext cx="1219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3121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 spd="slow">
    <p:push/>
  </p:transition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Palatino Linotype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Palatino Linotype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Palatino Linotype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Palatino Linotype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Palatino Linotype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Palatino Linotype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Palatino Linotype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Palatino Linotype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Palatino Linotype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Palatino Linotype" pitchFamily="18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Palatino Linotype" pitchFamily="18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Palatino Linotype" pitchFamily="18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Palatino Linotype" pitchFamily="18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Palatino Linotype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5" descr="Page Right-01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pic>
        <p:nvPicPr>
          <p:cNvPr id="1029" name="Picture 5" descr="new_IDHS_logo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6301" y="1"/>
            <a:ext cx="1155700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5" descr="StateWorksLogo_Black.gif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25" t="20836" r="7423" b="16655"/>
          <a:stretch>
            <a:fillRect/>
          </a:stretch>
        </p:blipFill>
        <p:spPr bwMode="auto">
          <a:xfrm>
            <a:off x="101600" y="6400800"/>
            <a:ext cx="1219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2856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ransition spd="slow">
    <p:push/>
  </p:transition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Palatino Linotype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Palatino Linotype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Palatino Linotype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Palatino Linotype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Palatino Linotype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Palatino Linotype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Palatino Linotype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Palatino Linotype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Palatino Linotype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Palatino Linotype" pitchFamily="18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Palatino Linotype" pitchFamily="18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Palatino Linotype" pitchFamily="18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Palatino Linotype" pitchFamily="18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Palatino Linotype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 sz="3200" dirty="0"/>
              <a:t>Section One: Intro and Overview</a:t>
            </a:r>
          </a:p>
        </p:txBody>
      </p:sp>
    </p:spTree>
    <p:extLst>
      <p:ext uri="{BB962C8B-B14F-4D97-AF65-F5344CB8AC3E}">
        <p14:creationId xmlns:p14="http://schemas.microsoft.com/office/powerpoint/2010/main" val="34794744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/>
              <a:t>Overview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1981200" y="1295400"/>
            <a:ext cx="8229600" cy="4876800"/>
          </a:xfrm>
        </p:spPr>
        <p:txBody>
          <a:bodyPr/>
          <a:lstStyle/>
          <a:p>
            <a:r>
              <a:rPr lang="en-US" altLang="en-US" smtClean="0"/>
              <a:t>Expand Preparedness Report down to county level</a:t>
            </a:r>
          </a:p>
          <a:p>
            <a:pPr lvl="1"/>
            <a:r>
              <a:rPr lang="en-US" altLang="en-US" smtClean="0"/>
              <a:t>To increase emergency management capabilities across Indiana</a:t>
            </a:r>
          </a:p>
          <a:p>
            <a:pPr lvl="1"/>
            <a:r>
              <a:rPr lang="en-US" altLang="en-US" smtClean="0"/>
              <a:t>Uses guidance already available from FEMA in order to ensure the process is consistent across the state. </a:t>
            </a:r>
          </a:p>
        </p:txBody>
      </p:sp>
    </p:spTree>
    <p:extLst>
      <p:ext uri="{BB962C8B-B14F-4D97-AF65-F5344CB8AC3E}">
        <p14:creationId xmlns:p14="http://schemas.microsoft.com/office/powerpoint/2010/main" val="271712154"/>
      </p:ext>
    </p:extLst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Reason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1981200" y="1295400"/>
            <a:ext cx="8229600" cy="4876800"/>
          </a:xfrm>
        </p:spPr>
        <p:txBody>
          <a:bodyPr/>
          <a:lstStyle/>
          <a:p>
            <a:r>
              <a:rPr lang="en-US" altLang="en-US" smtClean="0"/>
              <a:t>Tool to examine preparedness across the state</a:t>
            </a:r>
          </a:p>
          <a:p>
            <a:r>
              <a:rPr lang="en-US" altLang="en-US" smtClean="0"/>
              <a:t>Justify grant funding</a:t>
            </a:r>
          </a:p>
          <a:p>
            <a:pPr lvl="1"/>
            <a:r>
              <a:rPr lang="en-US" altLang="en-US" smtClean="0"/>
              <a:t>Ensures limited resources are going to the most important areas</a:t>
            </a:r>
          </a:p>
          <a:p>
            <a:pPr lvl="1"/>
            <a:r>
              <a:rPr lang="en-US" altLang="en-US" smtClean="0"/>
              <a:t>Show return on investment</a:t>
            </a:r>
          </a:p>
          <a:p>
            <a:r>
              <a:rPr lang="en-US" altLang="en-US" smtClean="0"/>
              <a:t>Tracks capability changes</a:t>
            </a:r>
          </a:p>
          <a:p>
            <a:r>
              <a:rPr lang="en-US" altLang="en-US" smtClean="0"/>
              <a:t>Data has uses in areas outside preparedness</a:t>
            </a:r>
          </a:p>
        </p:txBody>
      </p:sp>
    </p:spTree>
    <p:extLst>
      <p:ext uri="{BB962C8B-B14F-4D97-AF65-F5344CB8AC3E}">
        <p14:creationId xmlns:p14="http://schemas.microsoft.com/office/powerpoint/2010/main" val="2455353665"/>
      </p:ext>
    </p:extLst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Goal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 dirty="0" smtClean="0"/>
              <a:t>To </a:t>
            </a:r>
            <a:r>
              <a:rPr lang="en-US" altLang="en-US" sz="2800" dirty="0"/>
              <a:t>expand preparedness reporting to the county level. </a:t>
            </a:r>
          </a:p>
          <a:p>
            <a:r>
              <a:rPr lang="en-US" altLang="en-US" sz="2800" dirty="0"/>
              <a:t>This will allow us to develop a high definition picture of the capabilities of Indiana as a </a:t>
            </a:r>
            <a:r>
              <a:rPr lang="en-US" altLang="en-US" sz="2800" dirty="0" smtClean="0"/>
              <a:t>whole</a:t>
            </a:r>
            <a:endParaRPr lang="en-US" altLang="en-US" sz="2800" dirty="0"/>
          </a:p>
        </p:txBody>
      </p:sp>
      <p:pic>
        <p:nvPicPr>
          <p:cNvPr id="1024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1" y="3862389"/>
            <a:ext cx="2682875" cy="268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2912249"/>
      </p:ext>
    </p:extLst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Benefits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1981200" y="1295400"/>
            <a:ext cx="8229600" cy="4876800"/>
          </a:xfrm>
        </p:spPr>
        <p:txBody>
          <a:bodyPr/>
          <a:lstStyle/>
          <a:p>
            <a:r>
              <a:rPr lang="en-US" altLang="en-US" sz="2800"/>
              <a:t>Lets counties see themselves better</a:t>
            </a:r>
          </a:p>
          <a:p>
            <a:pPr lvl="1"/>
            <a:r>
              <a:rPr lang="en-US" altLang="en-US" smtClean="0"/>
              <a:t>Identify capability gaps and allows targeted efforts to close those gaps</a:t>
            </a:r>
          </a:p>
          <a:p>
            <a:r>
              <a:rPr lang="en-US" altLang="en-US" sz="2800"/>
              <a:t>Gives counties information to justify grant requests</a:t>
            </a:r>
          </a:p>
          <a:p>
            <a:r>
              <a:rPr lang="en-US" altLang="en-US" sz="2800"/>
              <a:t>Track year to year progress</a:t>
            </a:r>
          </a:p>
          <a:p>
            <a:pPr lvl="1"/>
            <a:r>
              <a:rPr lang="en-US" altLang="en-US" smtClean="0"/>
              <a:t>Show return on investment</a:t>
            </a:r>
          </a:p>
        </p:txBody>
      </p:sp>
    </p:spTree>
    <p:extLst>
      <p:ext uri="{BB962C8B-B14F-4D97-AF65-F5344CB8AC3E}">
        <p14:creationId xmlns:p14="http://schemas.microsoft.com/office/powerpoint/2010/main" val="1802888198"/>
      </p:ext>
    </p:extLst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533400"/>
            <a:ext cx="8231188" cy="600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998531"/>
      </p:ext>
    </p:extLst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Our Rationale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 dirty="0"/>
              <a:t>To allocate the state’s limited funds to accommodate the county’s needs, based on seven out of the </a:t>
            </a:r>
            <a:r>
              <a:rPr lang="en-US" altLang="en-US" sz="2800" dirty="0" smtClean="0"/>
              <a:t>31 </a:t>
            </a:r>
            <a:r>
              <a:rPr lang="en-US" altLang="en-US" sz="2800" dirty="0"/>
              <a:t>FEMA guidelines of HIRA and capability of the </a:t>
            </a:r>
            <a:r>
              <a:rPr lang="en-US" altLang="en-US" sz="2800" dirty="0" err="1"/>
              <a:t>POETE</a:t>
            </a:r>
            <a:r>
              <a:rPr lang="en-US" altLang="en-US" sz="2800" dirty="0"/>
              <a:t> of each county.</a:t>
            </a:r>
          </a:p>
        </p:txBody>
      </p:sp>
    </p:spTree>
    <p:extLst>
      <p:ext uri="{BB962C8B-B14F-4D97-AF65-F5344CB8AC3E}">
        <p14:creationId xmlns:p14="http://schemas.microsoft.com/office/powerpoint/2010/main" val="3605295641"/>
      </p:ext>
    </p:extLst>
  </p:cSld>
  <p:clrMapOvr>
    <a:masterClrMapping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741680" y="2875598"/>
            <a:ext cx="109728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Section Two: How It Works</a:t>
            </a:r>
            <a:b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(HIRA, RTIPP, Core Capability Assessment)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8072358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28320" y="589598"/>
            <a:ext cx="109728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Hazard Identification and Risk Assessment (HIRA)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63600" y="1544320"/>
            <a:ext cx="1049528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Identify hazards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        -</a:t>
            </a:r>
            <a:r>
              <a:rPr lang="en-US" sz="2000" dirty="0"/>
              <a:t>Natural, technological or human-caused hazards that apply to your jurisdiction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Give hazards context descriptions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        -Outline conditions under which hazards might occur, include time and location</a:t>
            </a:r>
          </a:p>
          <a:p>
            <a:r>
              <a:rPr lang="en-US" sz="2000" dirty="0" smtClean="0"/>
              <a:t>            -Effective context descriptions should provide a sense of scale for the impacts of a hazard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Establish Capability Targets 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        -Describe impacts and desired outcomes </a:t>
            </a:r>
            <a:endParaRPr lang="en-US" sz="2000" dirty="0"/>
          </a:p>
          <a:p>
            <a:r>
              <a:rPr lang="en-US" sz="2000" dirty="0" smtClean="0"/>
              <a:t>            -Geographic area, number of households, fatalities, injuries/illness, infrastructure disruption</a:t>
            </a:r>
          </a:p>
          <a:p>
            <a:r>
              <a:rPr lang="en-US" sz="2000" dirty="0" smtClean="0"/>
              <a:t>            -Process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        -Largest impact, desired outcomes, develop Capability Target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Resource requirements </a:t>
            </a:r>
          </a:p>
          <a:p>
            <a:r>
              <a:rPr lang="en-US" sz="2000"/>
              <a:t> </a:t>
            </a:r>
            <a:r>
              <a:rPr lang="en-US" sz="2000" smtClean="0"/>
              <a:t>           </a:t>
            </a:r>
            <a:r>
              <a:rPr lang="en-US" sz="2000" dirty="0" smtClean="0"/>
              <a:t>-Apply capability targets to jurisdiction in order to identify recourse requirements 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        -Typing, inventorying, organizing, and tracking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        -https://rtlt.ptaccenter.org/Public/Combined </a:t>
            </a:r>
          </a:p>
        </p:txBody>
      </p:sp>
    </p:spTree>
    <p:extLst>
      <p:ext uri="{BB962C8B-B14F-4D97-AF65-F5344CB8AC3E}">
        <p14:creationId xmlns:p14="http://schemas.microsoft.com/office/powerpoint/2010/main" val="266699417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"/>
          <a:stretch/>
        </p:blipFill>
        <p:spPr>
          <a:xfrm>
            <a:off x="2425568" y="609599"/>
            <a:ext cx="7256911" cy="556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15712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103" y="1963024"/>
            <a:ext cx="11189794" cy="3389336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POETE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27839" y="1862355"/>
            <a:ext cx="1107346" cy="5368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67717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Core Capabilities Assessment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1905000" y="1447800"/>
            <a:ext cx="3505200" cy="4724400"/>
          </a:xfrm>
        </p:spPr>
        <p:txBody>
          <a:bodyPr/>
          <a:lstStyle/>
          <a:p>
            <a:r>
              <a:rPr lang="en-US" altLang="en-US" dirty="0" smtClean="0"/>
              <a:t>WebEOC based</a:t>
            </a:r>
          </a:p>
          <a:p>
            <a:r>
              <a:rPr lang="en-US" altLang="en-US" dirty="0" smtClean="0"/>
              <a:t>Data shareable by default</a:t>
            </a:r>
          </a:p>
          <a:p>
            <a:pPr lvl="1"/>
            <a:r>
              <a:rPr lang="en-US" altLang="en-US" dirty="0" smtClean="0"/>
              <a:t>Opt out option</a:t>
            </a:r>
          </a:p>
          <a:p>
            <a:r>
              <a:rPr lang="en-US" altLang="en-US" dirty="0" smtClean="0"/>
              <a:t>Exportable Report</a:t>
            </a:r>
          </a:p>
          <a:p>
            <a:r>
              <a:rPr lang="en-US" altLang="en-US" dirty="0" smtClean="0"/>
              <a:t>Lock Data after submission</a:t>
            </a:r>
          </a:p>
        </p:txBody>
      </p:sp>
      <p:pic>
        <p:nvPicPr>
          <p:cNvPr id="16388" name="Picture 4" descr="H:\Jesse Minnick IDHS Files\PTEG Integration\Notes\Tool Screensho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757364"/>
            <a:ext cx="5202238" cy="390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122457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H:\Jesse Minnick IDHS Files\PTEG Integration\Notes\Tool Screenshot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0" t="26604" r="67151" b="5290"/>
          <a:stretch/>
        </p:blipFill>
        <p:spPr bwMode="auto">
          <a:xfrm>
            <a:off x="644693" y="721453"/>
            <a:ext cx="3071630" cy="4865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644693" y="1526796"/>
            <a:ext cx="1041494" cy="406027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1652631" y="1535185"/>
            <a:ext cx="3909270" cy="838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687736" y="822013"/>
            <a:ext cx="551156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Emergency Management based Core Capabilities (Seven out of the 31 from FEMA): </a:t>
            </a:r>
          </a:p>
          <a:p>
            <a:r>
              <a:rPr lang="en-US" dirty="0" smtClean="0"/>
              <a:t>Planning, public information and warning, operational coordination, intelligence and information sharing, situational assessment, threat and hazard identification, and operational communication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686187" y="1597169"/>
            <a:ext cx="897622" cy="3989899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5" name="Elbow Connector 14"/>
          <p:cNvCxnSpPr/>
          <p:nvPr/>
        </p:nvCxnSpPr>
        <p:spPr>
          <a:xfrm>
            <a:off x="2583809" y="1597169"/>
            <a:ext cx="2978092" cy="1273496"/>
          </a:xfrm>
          <a:prstGeom prst="bent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687736" y="2576339"/>
            <a:ext cx="58555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Solution Area, based on FIVE areas for each capability</a:t>
            </a:r>
            <a:r>
              <a:rPr lang="en-US" dirty="0" smtClean="0"/>
              <a:t>: </a:t>
            </a:r>
          </a:p>
          <a:p>
            <a:r>
              <a:rPr lang="en-US" dirty="0" smtClean="0"/>
              <a:t>Planning, organization, equipment, training, and exercise (POETE</a:t>
            </a:r>
            <a:r>
              <a:rPr lang="en-US" dirty="0"/>
              <a:t>)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630578" y="1661020"/>
            <a:ext cx="994725" cy="3934438"/>
          </a:xfrm>
          <a:prstGeom prst="rect">
            <a:avLst/>
          </a:prstGeom>
          <a:noFill/>
          <a:ln w="5715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4" name="Elbow Connector 23"/>
          <p:cNvCxnSpPr/>
          <p:nvPr/>
        </p:nvCxnSpPr>
        <p:spPr>
          <a:xfrm>
            <a:off x="3657600" y="3057380"/>
            <a:ext cx="1904301" cy="784778"/>
          </a:xfrm>
          <a:prstGeom prst="bentConnector3">
            <a:avLst>
              <a:gd name="adj1" fmla="val 21366"/>
            </a:avLst>
          </a:prstGeom>
          <a:ln w="57150">
            <a:solidFill>
              <a:srgbClr val="00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85" name="TextBox 16384"/>
          <p:cNvSpPr txBox="1"/>
          <p:nvPr/>
        </p:nvSpPr>
        <p:spPr>
          <a:xfrm>
            <a:off x="5687736" y="3628239"/>
            <a:ext cx="54108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Priority</a:t>
            </a:r>
            <a:r>
              <a:rPr lang="en-US" dirty="0" smtClean="0"/>
              <a:t>:</a:t>
            </a:r>
          </a:p>
          <a:p>
            <a:r>
              <a:rPr lang="en-US" dirty="0" smtClean="0"/>
              <a:t>Priority determines what capabilities funds should be assigned to; ranking from low-to-high priority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5413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2711" t="26418" r="3061" b="4926"/>
          <a:stretch/>
        </p:blipFill>
        <p:spPr>
          <a:xfrm>
            <a:off x="192947" y="1082179"/>
            <a:ext cx="5857428" cy="469783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92946" y="1082179"/>
            <a:ext cx="1271704" cy="470181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464650" y="1082179"/>
            <a:ext cx="5391295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971251" y="1006679"/>
            <a:ext cx="522074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Self-Assessment</a:t>
            </a:r>
            <a:r>
              <a:rPr lang="en-US" dirty="0" smtClean="0"/>
              <a:t>: </a:t>
            </a:r>
          </a:p>
          <a:p>
            <a:r>
              <a:rPr lang="en-US" dirty="0" smtClean="0"/>
              <a:t>Department heads from each county will be responsible for assessing the POETE criteria individually for each capability from Zero to Five; Zero meaning that there is no capability in an individual POETE criteria and Five meaning that an individual POETE criteria is fully capable in the county’s capability</a:t>
            </a:r>
            <a:endParaRPr lang="en-US" b="1" dirty="0"/>
          </a:p>
        </p:txBody>
      </p:sp>
      <p:sp>
        <p:nvSpPr>
          <p:cNvPr id="10" name="Rectangle 9"/>
          <p:cNvSpPr/>
          <p:nvPr/>
        </p:nvSpPr>
        <p:spPr>
          <a:xfrm>
            <a:off x="1516695" y="1140903"/>
            <a:ext cx="4533680" cy="4639112"/>
          </a:xfrm>
          <a:prstGeom prst="rect">
            <a:avLst/>
          </a:prstGeom>
          <a:noFill/>
          <a:ln w="57150"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5998329" y="3494015"/>
            <a:ext cx="857616" cy="8388"/>
          </a:xfrm>
          <a:prstGeom prst="straightConnector1">
            <a:avLst/>
          </a:prstGeom>
          <a:ln w="57150">
            <a:solidFill>
              <a:srgbClr val="00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971251" y="3299577"/>
            <a:ext cx="49411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Supporting Information</a:t>
            </a:r>
            <a:r>
              <a:rPr lang="en-US" dirty="0" smtClean="0"/>
              <a:t>:</a:t>
            </a:r>
          </a:p>
          <a:p>
            <a:r>
              <a:rPr lang="en-US" dirty="0" smtClean="0"/>
              <a:t>This space gives county officials a chance to state why they feel they assess themselves this way; This section will be to help solidify why your county deserves funding in the desired capability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918186"/>
      </p:ext>
    </p:extLst>
  </p:cSld>
  <p:clrMapOvr>
    <a:masterClrMapping/>
  </p:clrMapOvr>
  <p:transition spd="slow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67360" y="477838"/>
            <a:ext cx="109728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Readiness: Training Identification Preparedness Planning (RTIPP)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2271" y="1747156"/>
            <a:ext cx="1178923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1.5 day training course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Preliminary meeting 8-10 weeks out</a:t>
            </a:r>
          </a:p>
          <a:p>
            <a:pPr lvl="1"/>
            <a:r>
              <a:rPr lang="en-US" sz="2800" dirty="0" smtClean="0"/>
              <a:t>-Several dates available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4 hours to include planning and exercise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Jurisdiction specific information  (HIRA, Emergency Operations Planning [EOP], etc.)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Provides an opportunity to test current capabilities to better isolate areas for improvement and funding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Additional grant funds available for those who complete the course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71146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 smtClean="0"/>
              <a:t>HIRA and the Core Capability Assessment should take no more than a day’s time to complete </a:t>
            </a:r>
          </a:p>
          <a:p>
            <a:r>
              <a:rPr lang="en-US" sz="2200" dirty="0" smtClean="0"/>
              <a:t>Several department heads should be present to complete these tasks; attendance should be recorded for verification</a:t>
            </a:r>
          </a:p>
          <a:p>
            <a:r>
              <a:rPr lang="en-US" sz="2200" dirty="0" smtClean="0"/>
              <a:t>HIRA describes which hazards may impact their area and the Core Capability Assessment will provide an idea of their ability to prepare, mitigate and respond to hazards</a:t>
            </a:r>
          </a:p>
          <a:p>
            <a:r>
              <a:rPr lang="en-US" sz="2200" dirty="0" smtClean="0"/>
              <a:t>Following HIRA and the Core Capability Assessment, it is strongly encouraged to register for an </a:t>
            </a:r>
            <a:r>
              <a:rPr lang="en-US" sz="2200" dirty="0" err="1" smtClean="0"/>
              <a:t>RTIPP</a:t>
            </a:r>
            <a:r>
              <a:rPr lang="en-US" sz="2200" dirty="0" smtClean="0"/>
              <a:t> exercise as soon as possible</a:t>
            </a:r>
          </a:p>
          <a:p>
            <a:r>
              <a:rPr lang="en-US" sz="2200" dirty="0" err="1" smtClean="0"/>
              <a:t>RTIPP</a:t>
            </a:r>
            <a:r>
              <a:rPr lang="en-US" sz="2200" dirty="0" smtClean="0"/>
              <a:t> is recommended, but not required; Completing RTIPP will increase your chance for grant funding</a:t>
            </a:r>
          </a:p>
          <a:p>
            <a:r>
              <a:rPr lang="en-US" sz="2200" dirty="0" err="1" smtClean="0"/>
              <a:t>RTIPP</a:t>
            </a:r>
            <a:r>
              <a:rPr lang="en-US" sz="2200" dirty="0" smtClean="0"/>
              <a:t> provides a plan to improve or sustain preparation, mitigation and response to capabilities listed in your assessment</a:t>
            </a:r>
            <a:endParaRPr lang="en-US" sz="22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It All Works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58592002"/>
      </p:ext>
    </p:extLst>
  </p:cSld>
  <p:clrMapOvr>
    <a:masterClrMapping/>
  </p:clrMapOvr>
  <p:transition spd="slow">
    <p:push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53653" y="2218544"/>
            <a:ext cx="804971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Section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Three:</a:t>
            </a:r>
          </a:p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Benefits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 Negatives of the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Core Capability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Assessment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110577"/>
      </p:ext>
    </p:extLst>
  </p:cSld>
  <p:clrMapOvr>
    <a:masterClrMapping/>
  </p:clrMapOvr>
  <p:transition spd="slow">
    <p:push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931" y="1795073"/>
            <a:ext cx="10972800" cy="4525963"/>
          </a:xfrm>
        </p:spPr>
        <p:txBody>
          <a:bodyPr/>
          <a:lstStyle/>
          <a:p>
            <a:r>
              <a:rPr lang="en-US" dirty="0" smtClean="0"/>
              <a:t>Increase emergency management opportunities across </a:t>
            </a:r>
            <a:r>
              <a:rPr lang="en-US" dirty="0" smtClean="0"/>
              <a:t>Indiana</a:t>
            </a:r>
            <a:endParaRPr lang="en-US" dirty="0" smtClean="0"/>
          </a:p>
          <a:p>
            <a:r>
              <a:rPr lang="en-US" dirty="0" smtClean="0"/>
              <a:t>Shows the strengths &amp; </a:t>
            </a:r>
            <a:r>
              <a:rPr lang="en-US" dirty="0" smtClean="0"/>
              <a:t>weaknesses </a:t>
            </a:r>
            <a:r>
              <a:rPr lang="en-US" dirty="0" smtClean="0"/>
              <a:t>of each </a:t>
            </a:r>
            <a:r>
              <a:rPr lang="en-US" dirty="0" smtClean="0"/>
              <a:t>county</a:t>
            </a:r>
            <a:endParaRPr lang="en-US" dirty="0" smtClean="0"/>
          </a:p>
          <a:p>
            <a:r>
              <a:rPr lang="en-US" dirty="0" smtClean="0"/>
              <a:t>Expands preparedness to </a:t>
            </a:r>
            <a:r>
              <a:rPr lang="en-US" dirty="0" smtClean="0"/>
              <a:t>county-level</a:t>
            </a:r>
            <a:endParaRPr lang="en-US" dirty="0" smtClean="0"/>
          </a:p>
          <a:p>
            <a:r>
              <a:rPr lang="en-US" dirty="0" smtClean="0"/>
              <a:t>Already approved by </a:t>
            </a:r>
            <a:r>
              <a:rPr lang="en-US" dirty="0" smtClean="0"/>
              <a:t>FEMA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638266" y="540047"/>
            <a:ext cx="67155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Why Do I Need This?</a:t>
            </a:r>
            <a:endParaRPr lang="en-US" sz="40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8036804"/>
      </p:ext>
    </p:extLst>
  </p:cSld>
  <p:clrMapOvr>
    <a:masterClrMapping/>
  </p:clrMapOvr>
  <p:transition spd="slow">
    <p:push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649" y="589431"/>
            <a:ext cx="10972800" cy="1143000"/>
          </a:xfrm>
        </p:spPr>
        <p:txBody>
          <a:bodyPr>
            <a:noAutofit/>
          </a:bodyPr>
          <a:lstStyle/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Do I Need This?</a:t>
            </a:r>
            <a:r>
              <a:rPr lang="en-US" sz="4000" dirty="0"/>
              <a:t/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With completing this assessment, the county will show justification for federal DHS </a:t>
            </a:r>
            <a:r>
              <a:rPr lang="en-US" dirty="0" smtClean="0"/>
              <a:t>grants</a:t>
            </a:r>
            <a:endParaRPr lang="en-US" dirty="0" smtClean="0"/>
          </a:p>
          <a:p>
            <a:r>
              <a:rPr lang="en-US" dirty="0" smtClean="0"/>
              <a:t>Public Officials of the county will run this program, IDHS will not micro </a:t>
            </a:r>
            <a:r>
              <a:rPr lang="en-US" dirty="0" smtClean="0"/>
              <a:t>manage</a:t>
            </a:r>
            <a:endParaRPr lang="en-US" dirty="0" smtClean="0"/>
          </a:p>
          <a:p>
            <a:r>
              <a:rPr lang="en-US" dirty="0" smtClean="0"/>
              <a:t>Tracks progress from year to </a:t>
            </a:r>
            <a:r>
              <a:rPr lang="en-US" dirty="0" smtClean="0"/>
              <a:t>year</a:t>
            </a:r>
            <a:endParaRPr lang="en-US" dirty="0" smtClean="0"/>
          </a:p>
          <a:p>
            <a:r>
              <a:rPr lang="en-US" dirty="0" smtClean="0"/>
              <a:t>Can be used outside for </a:t>
            </a:r>
            <a:r>
              <a:rPr lang="en-US" dirty="0" smtClean="0"/>
              <a:t>preparedness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7751761"/>
      </p:ext>
    </p:extLst>
  </p:cSld>
  <p:clrMapOvr>
    <a:masterClrMapping/>
  </p:clrMapOvr>
  <p:transition spd="slow">
    <p:push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Disadvantages of the Assessment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May have multiple </a:t>
            </a:r>
            <a:r>
              <a:rPr lang="en-US" dirty="0" smtClean="0"/>
              <a:t>needs; </a:t>
            </a:r>
            <a:r>
              <a:rPr lang="en-US" dirty="0" smtClean="0"/>
              <a:t>Funds may go to one of your needs and not </a:t>
            </a:r>
            <a:r>
              <a:rPr lang="en-US" dirty="0" smtClean="0"/>
              <a:t>others</a:t>
            </a:r>
            <a:endParaRPr lang="en-US" dirty="0" smtClean="0"/>
          </a:p>
          <a:p>
            <a:r>
              <a:rPr lang="en-US" dirty="0" smtClean="0"/>
              <a:t>Counties may feel they are </a:t>
            </a:r>
            <a:r>
              <a:rPr lang="en-US" dirty="0" smtClean="0"/>
              <a:t>over-assessing</a:t>
            </a:r>
            <a:endParaRPr lang="en-US" dirty="0" smtClean="0"/>
          </a:p>
          <a:p>
            <a:r>
              <a:rPr lang="en-US" dirty="0" smtClean="0"/>
              <a:t>May not know enough to determine the needs of the </a:t>
            </a:r>
            <a:r>
              <a:rPr lang="en-US" dirty="0" smtClean="0"/>
              <a:t>county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16019"/>
      </p:ext>
    </p:extLst>
  </p:cSld>
  <p:clrMapOvr>
    <a:masterClrMapping/>
  </p:clrMapOvr>
  <p:transition spd="slow">
    <p:push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Disadvantages of the Assessment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Counties may not see it as a </a:t>
            </a:r>
            <a:r>
              <a:rPr lang="en-US" dirty="0" smtClean="0"/>
              <a:t>necessity</a:t>
            </a:r>
            <a:endParaRPr lang="en-US" dirty="0" smtClean="0"/>
          </a:p>
          <a:p>
            <a:r>
              <a:rPr lang="en-US" dirty="0" smtClean="0"/>
              <a:t>False reporting of </a:t>
            </a:r>
            <a:r>
              <a:rPr lang="en-US" dirty="0" smtClean="0"/>
              <a:t>needs</a:t>
            </a:r>
            <a:endParaRPr lang="en-US" dirty="0" smtClean="0"/>
          </a:p>
          <a:p>
            <a:r>
              <a:rPr lang="en-US" dirty="0" smtClean="0"/>
              <a:t>May not have accurately </a:t>
            </a:r>
            <a:r>
              <a:rPr lang="en-US" dirty="0" smtClean="0"/>
              <a:t>reported </a:t>
            </a:r>
            <a:r>
              <a:rPr lang="en-US" dirty="0" smtClean="0"/>
              <a:t>the </a:t>
            </a:r>
            <a:r>
              <a:rPr lang="en-US" dirty="0" smtClean="0"/>
              <a:t>needs</a:t>
            </a:r>
            <a:endParaRPr lang="en-US" dirty="0" smtClean="0"/>
          </a:p>
          <a:p>
            <a:r>
              <a:rPr lang="en-US" dirty="0" smtClean="0"/>
              <a:t>Another function for public </a:t>
            </a:r>
            <a:r>
              <a:rPr lang="en-US" dirty="0" smtClean="0"/>
              <a:t>officials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890228"/>
      </p:ext>
    </p:extLst>
  </p:cSld>
  <p:clrMapOvr>
    <a:masterClrMapping/>
  </p:clrMapOvr>
  <p:transition spd="slow">
    <p:push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1524000" y="4267200"/>
            <a:ext cx="9144000" cy="1219200"/>
          </a:xfrm>
        </p:spPr>
        <p:txBody>
          <a:bodyPr/>
          <a:lstStyle/>
          <a:p>
            <a:r>
              <a:rPr lang="en-US" altLang="en-US" smtClean="0"/>
              <a:t>Jesse Minnick</a:t>
            </a:r>
          </a:p>
          <a:p>
            <a:r>
              <a:rPr lang="en-US" altLang="en-US" smtClean="0"/>
              <a:t>jminnick@dhs.in.gov</a:t>
            </a:r>
          </a:p>
        </p:txBody>
      </p:sp>
    </p:spTree>
    <p:extLst>
      <p:ext uri="{BB962C8B-B14F-4D97-AF65-F5344CB8AC3E}">
        <p14:creationId xmlns:p14="http://schemas.microsoft.com/office/powerpoint/2010/main" val="1505428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 Template 201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Presentation Template 201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397</TotalTime>
  <Words>834</Words>
  <Application>Microsoft Office PowerPoint</Application>
  <PresentationFormat>Widescreen</PresentationFormat>
  <Paragraphs>94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Palatino Linotype</vt:lpstr>
      <vt:lpstr>Presentation Template 2013</vt:lpstr>
      <vt:lpstr>1_Presentation Template 2013</vt:lpstr>
      <vt:lpstr>Section One: Intro and Overview</vt:lpstr>
      <vt:lpstr>Overview</vt:lpstr>
      <vt:lpstr>Reason</vt:lpstr>
      <vt:lpstr>Goal</vt:lpstr>
      <vt:lpstr>Benefits</vt:lpstr>
      <vt:lpstr>PowerPoint Presentation</vt:lpstr>
      <vt:lpstr>Our Rationale</vt:lpstr>
      <vt:lpstr>Section Two: How It Works (HIRA, RTIPP, Core Capability Assessment)</vt:lpstr>
      <vt:lpstr>Hazard Identification and Risk Assessment (HIRA)</vt:lpstr>
      <vt:lpstr>PowerPoint Presentation</vt:lpstr>
      <vt:lpstr>POETE</vt:lpstr>
      <vt:lpstr>Core Capabilities Assessment</vt:lpstr>
      <vt:lpstr>PowerPoint Presentation</vt:lpstr>
      <vt:lpstr>PowerPoint Presentation</vt:lpstr>
      <vt:lpstr>Readiness: Training Identification Preparedness Planning (RTIPP)</vt:lpstr>
      <vt:lpstr>How It All Works</vt:lpstr>
      <vt:lpstr>PowerPoint Presentation</vt:lpstr>
      <vt:lpstr>PowerPoint Presentation</vt:lpstr>
      <vt:lpstr>Why Do I Need This? </vt:lpstr>
      <vt:lpstr>Disadvantages of the Assessment</vt:lpstr>
      <vt:lpstr>Disadvantages of the Assessment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Microsoft account</cp:lastModifiedBy>
  <cp:revision>32</cp:revision>
  <dcterms:created xsi:type="dcterms:W3CDTF">2015-03-19T19:41:22Z</dcterms:created>
  <dcterms:modified xsi:type="dcterms:W3CDTF">2016-01-13T04:43:38Z</dcterms:modified>
</cp:coreProperties>
</file>